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68" r:id="rId5"/>
    <p:sldId id="263" r:id="rId6"/>
    <p:sldId id="264" r:id="rId7"/>
    <p:sldId id="257" r:id="rId8"/>
    <p:sldId id="259" r:id="rId9"/>
    <p:sldId id="262" r:id="rId10"/>
    <p:sldId id="260" r:id="rId11"/>
    <p:sldId id="261" r:id="rId1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0267-E540-4FC3-A278-40DA272B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A3FC23-A2DF-4634-A6EB-D8A23EF92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BEE8CD-9E59-4632-9136-D13A8DF7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C72FD9-4294-4D11-B5BD-F1C8299E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11FCEE-47D2-43C8-B3EE-CD573A9C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07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5E605-1EF9-437A-9100-919371F2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2A4184-7CAA-4D49-BB29-875663B2F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56597-7323-40CA-9AA9-9CC90665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FF2E-0CB8-482D-8899-F3948866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6CE7D-1F73-420B-AB33-45F1015C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25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269849-2F51-4B55-A072-8C978ACB8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53EC61-F2F6-4B4E-9E57-BCDE929D4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E4D60F-F8FE-43E9-8A00-B4BD9677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F76D44-1C62-44B3-B0AB-C4668E2C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A632EC-80CB-4726-8C8C-A83005AC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45FAA-0CDD-496A-8AF2-7E1E0AC3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54EC81-C4AB-4F82-B8D7-E97D0A47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2804A-3D34-4470-B171-5F2AE959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30BC50-F61F-4087-84B0-7CE3BD77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653F8E-B1BD-477E-936A-E9EDA01F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9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E7C5E-C51F-4FC3-86DA-64648CC4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5AEB00-1881-4BD2-A18A-507F390D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B572FA-4FC6-467D-81A8-0806500F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576FC-AB9F-4FDE-9073-FDFCB9EF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4C6CF1-45B1-4C9A-9905-7A0B208D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25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9CA76-0E61-415A-8D64-F530AAF7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BBFBD-D421-4A7B-AA66-D3CD518A8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EFE48D-E65C-4932-8143-FBAF699D8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F23ACF-1C31-44A4-A616-79B11D7E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3E8698-200B-423F-9438-FD6DBC0F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D5592-3D66-4067-BB59-EE0D1F40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40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43604-1217-4299-8406-45E6209F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D96DC8-CA69-4DAF-BCB9-ABFD82B1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B5DC33-113B-4E57-9C43-61EB5E43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481157-2862-4292-A0A1-E217F24F6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07FE17-2B5E-4233-8B39-0CDBE8ACA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4B2BF3-44FC-4462-8049-2352BD6B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8D3903-FF09-41A2-A1DA-9B7AA353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1E67FB-C265-42E2-8415-6CAB2019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1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848F5-FAA0-44C4-8436-FDB24691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CEB45A-60F3-49C4-B3AF-0AD1367D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8F5572-B743-499B-A1EA-988E878E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CBCADC-337F-4BAF-A7E6-547FD65D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72DDA1-437E-473B-BF41-57ADC00E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E755D1-E8B9-4250-8120-695445ED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4CCA05-CB3B-4AA5-BEC2-700FECDE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16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2C915-DBB1-4948-B14B-51A34883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C76295-AF90-4E2B-84C2-F7AA3112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432AA8-E74A-4D40-B2AC-855E49D47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9C6364-1C7A-4F74-B353-4A851392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70042B-3529-4D73-BA88-9F921CBD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0E47FD-5B4D-4E4B-8D13-F712A0B6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8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C2996-79C6-41AF-B5B6-003F1C17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1802E3-889D-4D7F-8718-77152A589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76FD93-B9DA-4688-A92A-54E790C6A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5BAB1-1078-4D2E-A612-6E519DE8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54F9F7-449A-4E05-9DFA-83919F9A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2C7CE1-30D9-4926-AE4D-DA75FD37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30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55B7ED-08F0-4833-AEBD-2CF00371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9C5747-484C-43FE-ACB2-82AF5A55F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F72716-4B18-465C-A5E4-35AFE074E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48E-7EEF-493D-9324-94EF0BA87D3A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17D97B-FCB9-4791-9783-596ACFA0D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BB66FC-849E-4C77-8370-76F824746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3CDC-5B8D-4F2E-A41B-038A0C869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39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l7Dt9bSiPw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FD61AD-7233-4C04-B36F-005670DAC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1" y="643467"/>
            <a:ext cx="9435500" cy="405726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2D6AA5-4865-4A47-B3A0-0D860BD7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Miniconferentie Positieve gezondheid</a:t>
            </a:r>
          </a:p>
        </p:txBody>
      </p:sp>
    </p:spTree>
    <p:extLst>
      <p:ext uri="{BB962C8B-B14F-4D97-AF65-F5344CB8AC3E}">
        <p14:creationId xmlns:p14="http://schemas.microsoft.com/office/powerpoint/2010/main" val="167615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EDCD81-895D-4DF4-A1BD-506F6487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8" y="3652467"/>
            <a:ext cx="437322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7403C99-3323-4DC1-8A76-52A62AE07D43}"/>
              </a:ext>
            </a:extLst>
          </p:cNvPr>
          <p:cNvSpPr/>
          <p:nvPr/>
        </p:nvSpPr>
        <p:spPr>
          <a:xfrm>
            <a:off x="8200417" y="3861940"/>
            <a:ext cx="2632953" cy="264586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Aanbod in VIE met samenhang programma in HUB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478C83D-5A37-40FB-A0FD-0468AE48349E}"/>
              </a:ext>
            </a:extLst>
          </p:cNvPr>
          <p:cNvSpPr/>
          <p:nvPr/>
        </p:nvSpPr>
        <p:spPr>
          <a:xfrm>
            <a:off x="8103140" y="126551"/>
            <a:ext cx="263295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Professionals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053165F-35F3-41E5-92CD-92ABBBBDF99A}"/>
              </a:ext>
            </a:extLst>
          </p:cNvPr>
          <p:cNvSpPr/>
          <p:nvPr/>
        </p:nvSpPr>
        <p:spPr>
          <a:xfrm>
            <a:off x="427747" y="130899"/>
            <a:ext cx="2632953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Burgers</a:t>
            </a:r>
          </a:p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5D7122-3608-4C60-8F24-04731E72B32E}"/>
              </a:ext>
            </a:extLst>
          </p:cNvPr>
          <p:cNvSpPr/>
          <p:nvPr/>
        </p:nvSpPr>
        <p:spPr>
          <a:xfrm>
            <a:off x="427746" y="1834371"/>
            <a:ext cx="2632953" cy="1371161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Keuze maken voor stappenplan in HUB of VIE en doorgeleiding naar VIE</a:t>
            </a:r>
          </a:p>
          <a:p>
            <a:pPr algn="ctr"/>
            <a:r>
              <a:rPr lang="nl-NL" dirty="0"/>
              <a:t>Start plan van aanpak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58EE1AB-5EF4-4120-8078-10B91A413BD7}"/>
              </a:ext>
            </a:extLst>
          </p:cNvPr>
          <p:cNvSpPr/>
          <p:nvPr/>
        </p:nvSpPr>
        <p:spPr>
          <a:xfrm>
            <a:off x="4559435" y="130899"/>
            <a:ext cx="2217907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Bibliotheek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68E946C-1F1A-44BC-B574-62345CECE9C6}"/>
              </a:ext>
            </a:extLst>
          </p:cNvPr>
          <p:cNvSpPr/>
          <p:nvPr/>
        </p:nvSpPr>
        <p:spPr>
          <a:xfrm>
            <a:off x="4266121" y="1812670"/>
            <a:ext cx="2804533" cy="11501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Diverse programma’s in HUB, ieder gericht op 1 van de pijlers van positieve gezondheid: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09C63A5-1521-4E99-BA3E-CF95A05EDA0C}"/>
              </a:ext>
            </a:extLst>
          </p:cNvPr>
          <p:cNvSpPr/>
          <p:nvPr/>
        </p:nvSpPr>
        <p:spPr>
          <a:xfrm>
            <a:off x="8197448" y="1711617"/>
            <a:ext cx="2632953" cy="204558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In elk programma samenwerking met en inbreng van passende professionals, gericht op 1 </a:t>
            </a:r>
            <a:r>
              <a:rPr lang="nl-NL" dirty="0" err="1"/>
              <a:t>vd</a:t>
            </a:r>
            <a:r>
              <a:rPr lang="nl-NL" dirty="0"/>
              <a:t> pijlers van spinnenweb, warme overdracht: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5363546-5387-4884-8C7E-30CE44F1CF47}"/>
              </a:ext>
            </a:extLst>
          </p:cNvPr>
          <p:cNvSpPr txBox="1"/>
          <p:nvPr/>
        </p:nvSpPr>
        <p:spPr>
          <a:xfrm>
            <a:off x="311285" y="1237549"/>
            <a:ext cx="109825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4. Aan de slag met positieve gezondheid: WAT GA IK CONCREET DOEN OM VITAAL TE BLIJVEN?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5282E61-37B8-4F58-81CA-998DF3254A08}"/>
              </a:ext>
            </a:extLst>
          </p:cNvPr>
          <p:cNvCxnSpPr>
            <a:cxnSpLocks/>
          </p:cNvCxnSpPr>
          <p:nvPr/>
        </p:nvCxnSpPr>
        <p:spPr>
          <a:xfrm>
            <a:off x="2830751" y="2761515"/>
            <a:ext cx="1566151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1B35EE9-9AFE-42FF-9180-C8C9CD90C4F8}"/>
              </a:ext>
            </a:extLst>
          </p:cNvPr>
          <p:cNvCxnSpPr>
            <a:cxnSpLocks/>
          </p:cNvCxnSpPr>
          <p:nvPr/>
        </p:nvCxnSpPr>
        <p:spPr>
          <a:xfrm>
            <a:off x="6858000" y="2519951"/>
            <a:ext cx="158669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1E7C3600-B952-4586-9A07-26C33101F8F7}"/>
              </a:ext>
            </a:extLst>
          </p:cNvPr>
          <p:cNvSpPr/>
          <p:nvPr/>
        </p:nvSpPr>
        <p:spPr>
          <a:xfrm>
            <a:off x="4266122" y="3053386"/>
            <a:ext cx="2804532" cy="58574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1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1. empowerment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C5D771F-B768-481E-A8F4-64416A9A9092}"/>
              </a:ext>
            </a:extLst>
          </p:cNvPr>
          <p:cNvSpPr/>
          <p:nvPr/>
        </p:nvSpPr>
        <p:spPr>
          <a:xfrm>
            <a:off x="4292451" y="3705587"/>
            <a:ext cx="2775617" cy="5637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2. geldwijzerwinkel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302C70E3-FEE2-4762-938A-AEF4049AD50F}"/>
              </a:ext>
            </a:extLst>
          </p:cNvPr>
          <p:cNvSpPr/>
          <p:nvPr/>
        </p:nvSpPr>
        <p:spPr>
          <a:xfrm>
            <a:off x="4304320" y="4381920"/>
            <a:ext cx="2763748" cy="53101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3. Een tegen eenzaamheid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30580071-E39E-46FB-9685-0E254F882884}"/>
              </a:ext>
            </a:extLst>
          </p:cNvPr>
          <p:cNvSpPr/>
          <p:nvPr/>
        </p:nvSpPr>
        <p:spPr>
          <a:xfrm>
            <a:off x="4292450" y="5025471"/>
            <a:ext cx="2775617" cy="47858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4.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071232D2-11D3-4889-98CB-A5D43464CD62}"/>
              </a:ext>
            </a:extLst>
          </p:cNvPr>
          <p:cNvSpPr/>
          <p:nvPr/>
        </p:nvSpPr>
        <p:spPr>
          <a:xfrm>
            <a:off x="4298384" y="5572796"/>
            <a:ext cx="2763748" cy="59755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5. 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64517A51-BD85-44F4-B414-E3122A02909F}"/>
              </a:ext>
            </a:extLst>
          </p:cNvPr>
          <p:cNvSpPr/>
          <p:nvPr/>
        </p:nvSpPr>
        <p:spPr>
          <a:xfrm>
            <a:off x="4304320" y="6260146"/>
            <a:ext cx="2766334" cy="5975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6. </a:t>
            </a:r>
          </a:p>
          <a:p>
            <a:pPr marL="285750" indent="-28575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B436113E-714F-4954-BF5A-10A438B2A3C5}"/>
              </a:ext>
            </a:extLst>
          </p:cNvPr>
          <p:cNvCxnSpPr>
            <a:cxnSpLocks/>
          </p:cNvCxnSpPr>
          <p:nvPr/>
        </p:nvCxnSpPr>
        <p:spPr>
          <a:xfrm flipV="1">
            <a:off x="8444690" y="3374375"/>
            <a:ext cx="0" cy="9751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2D2FB6C9-73FC-47DB-99A2-90333B1F514E}"/>
              </a:ext>
            </a:extLst>
          </p:cNvPr>
          <p:cNvCxnSpPr>
            <a:cxnSpLocks/>
          </p:cNvCxnSpPr>
          <p:nvPr/>
        </p:nvCxnSpPr>
        <p:spPr>
          <a:xfrm>
            <a:off x="6858000" y="5812089"/>
            <a:ext cx="158669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1408852-5172-4B42-B1B4-816D0CB5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5979628"/>
            <a:ext cx="1737896" cy="7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1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C478C83D-5A37-40FB-A0FD-0468AE48349E}"/>
              </a:ext>
            </a:extLst>
          </p:cNvPr>
          <p:cNvSpPr/>
          <p:nvPr/>
        </p:nvSpPr>
        <p:spPr>
          <a:xfrm>
            <a:off x="9206688" y="170506"/>
            <a:ext cx="2632953" cy="676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Professionals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053165F-35F3-41E5-92CD-92ABBBBDF99A}"/>
              </a:ext>
            </a:extLst>
          </p:cNvPr>
          <p:cNvSpPr/>
          <p:nvPr/>
        </p:nvSpPr>
        <p:spPr>
          <a:xfrm>
            <a:off x="427747" y="130899"/>
            <a:ext cx="2632953" cy="67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Burgers</a:t>
            </a:r>
          </a:p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5D7122-3608-4C60-8F24-04731E72B32E}"/>
              </a:ext>
            </a:extLst>
          </p:cNvPr>
          <p:cNvSpPr/>
          <p:nvPr/>
        </p:nvSpPr>
        <p:spPr>
          <a:xfrm>
            <a:off x="352358" y="1555992"/>
            <a:ext cx="2632953" cy="1074197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Delen kennis en ervaring in gelijkgestemde groep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58EE1AB-5EF4-4120-8078-10B91A413BD7}"/>
              </a:ext>
            </a:extLst>
          </p:cNvPr>
          <p:cNvSpPr/>
          <p:nvPr/>
        </p:nvSpPr>
        <p:spPr>
          <a:xfrm>
            <a:off x="4795736" y="130899"/>
            <a:ext cx="2217907" cy="67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Bibliotheek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68E946C-1F1A-44BC-B574-62345CECE9C6}"/>
              </a:ext>
            </a:extLst>
          </p:cNvPr>
          <p:cNvSpPr/>
          <p:nvPr/>
        </p:nvSpPr>
        <p:spPr>
          <a:xfrm>
            <a:off x="4542067" y="1534611"/>
            <a:ext cx="2804533" cy="13537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Bieden aanvullende kennis met lezingen en presentaties over vitaliteit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09C63A5-1521-4E99-BA3E-CF95A05EDA0C}"/>
              </a:ext>
            </a:extLst>
          </p:cNvPr>
          <p:cNvSpPr/>
          <p:nvPr/>
        </p:nvSpPr>
        <p:spPr>
          <a:xfrm>
            <a:off x="9194533" y="1555991"/>
            <a:ext cx="2632953" cy="207447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Bieden kennis en informatie / advies professional bij specifieke onderdelen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1DC3A22-6011-4B11-AA38-320204A104B1}"/>
              </a:ext>
            </a:extLst>
          </p:cNvPr>
          <p:cNvCxnSpPr>
            <a:cxnSpLocks/>
          </p:cNvCxnSpPr>
          <p:nvPr/>
        </p:nvCxnSpPr>
        <p:spPr>
          <a:xfrm flipH="1">
            <a:off x="7537178" y="2087292"/>
            <a:ext cx="137592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35363546-5387-4884-8C7E-30CE44F1CF47}"/>
              </a:ext>
            </a:extLst>
          </p:cNvPr>
          <p:cNvSpPr txBox="1"/>
          <p:nvPr/>
        </p:nvSpPr>
        <p:spPr>
          <a:xfrm>
            <a:off x="301557" y="946051"/>
            <a:ext cx="116829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5.  DUURZAAM VITAAL ZIJN, VITAAL BLIJVEN: Community building rondom positieve gezondheid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5282E61-37B8-4F58-81CA-998DF3254A08}"/>
              </a:ext>
            </a:extLst>
          </p:cNvPr>
          <p:cNvCxnSpPr>
            <a:cxnSpLocks/>
          </p:cNvCxnSpPr>
          <p:nvPr/>
        </p:nvCxnSpPr>
        <p:spPr>
          <a:xfrm flipV="1">
            <a:off x="2847367" y="2087292"/>
            <a:ext cx="1504123" cy="5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C1FD3FE8-941C-4423-AB21-BA90A1FB6D63}"/>
              </a:ext>
            </a:extLst>
          </p:cNvPr>
          <p:cNvSpPr/>
          <p:nvPr/>
        </p:nvSpPr>
        <p:spPr>
          <a:xfrm>
            <a:off x="364514" y="2864999"/>
            <a:ext cx="2632953" cy="1074197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Geven van voorlichting aan nieuwe groep als ervaringsdeskundigen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1847B9C-CDFB-4257-902B-6340882C5E13}"/>
              </a:ext>
            </a:extLst>
          </p:cNvPr>
          <p:cNvSpPr/>
          <p:nvPr/>
        </p:nvSpPr>
        <p:spPr>
          <a:xfrm>
            <a:off x="364514" y="4227812"/>
            <a:ext cx="2632953" cy="1074197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Fungeren als ambassadeur voor VIE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DA494B4-CD2A-4819-BC7F-976FB3CD2931}"/>
              </a:ext>
            </a:extLst>
          </p:cNvPr>
          <p:cNvSpPr/>
          <p:nvPr/>
        </p:nvSpPr>
        <p:spPr>
          <a:xfrm>
            <a:off x="4542066" y="4496977"/>
            <a:ext cx="2804533" cy="141497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Ondersteunen van ambassadeurs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28903FA2-D2D6-4FD1-A145-9D3E470576B4}"/>
              </a:ext>
            </a:extLst>
          </p:cNvPr>
          <p:cNvSpPr/>
          <p:nvPr/>
        </p:nvSpPr>
        <p:spPr>
          <a:xfrm>
            <a:off x="9194532" y="3921721"/>
            <a:ext cx="2632953" cy="207447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Inzet van ambassadeurs bij voorlichtingscampagnes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8417264F-D3AD-4C01-98A6-B449EF3A3751}"/>
              </a:ext>
            </a:extLst>
          </p:cNvPr>
          <p:cNvCxnSpPr>
            <a:cxnSpLocks/>
          </p:cNvCxnSpPr>
          <p:nvPr/>
        </p:nvCxnSpPr>
        <p:spPr>
          <a:xfrm flipV="1">
            <a:off x="2847366" y="3396299"/>
            <a:ext cx="1504123" cy="5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B8BA6BB3-FE5E-4BAA-AA89-170AB40BED89}"/>
              </a:ext>
            </a:extLst>
          </p:cNvPr>
          <p:cNvSpPr/>
          <p:nvPr/>
        </p:nvSpPr>
        <p:spPr>
          <a:xfrm>
            <a:off x="4542067" y="3220517"/>
            <a:ext cx="2804533" cy="10284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Faciliteren en ondersteunen community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122C20D5-869F-4FBB-993A-F89762F1FB52}"/>
              </a:ext>
            </a:extLst>
          </p:cNvPr>
          <p:cNvCxnSpPr>
            <a:cxnSpLocks/>
          </p:cNvCxnSpPr>
          <p:nvPr/>
        </p:nvCxnSpPr>
        <p:spPr>
          <a:xfrm>
            <a:off x="2675106" y="4764910"/>
            <a:ext cx="636189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A1D9437-E99A-47DC-AF4F-F1071159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9" y="5979628"/>
            <a:ext cx="1737896" cy="7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9C42F-C7A0-4727-AEA5-54CCD2DE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47137-0BE1-4126-9075-7A4B9699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zijn wij? Kort filmpje</a:t>
            </a:r>
          </a:p>
          <a:p>
            <a:r>
              <a:rPr lang="nl-NL" dirty="0"/>
              <a:t>Opdracht gemeente / aanleiding positieve gezondheid</a:t>
            </a:r>
          </a:p>
          <a:p>
            <a:r>
              <a:rPr lang="nl-NL" dirty="0"/>
              <a:t>Basisvaardigheden in de bibliotheek</a:t>
            </a:r>
          </a:p>
          <a:p>
            <a:r>
              <a:rPr lang="nl-NL" dirty="0"/>
              <a:t>Deelaspect positieve gezondheid en partners</a:t>
            </a:r>
          </a:p>
          <a:p>
            <a:r>
              <a:rPr lang="nl-NL" dirty="0"/>
              <a:t>Programma ontwikkeling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C571DB-954C-4EFC-A205-1FC2F9F9F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52" y="5240237"/>
            <a:ext cx="2912416" cy="12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Welkom in Bibliotheek Kerkrade e.o. Genomineerd als Beste Bibliotheek van Nederland 2021!">
            <a:hlinkClick r:id="" action="ppaction://media"/>
            <a:extLst>
              <a:ext uri="{FF2B5EF4-FFF2-40B4-BE49-F238E27FC236}">
                <a16:creationId xmlns:a16="http://schemas.microsoft.com/office/drawing/2014/main" id="{CA6D1245-6BCD-40BA-8DF0-848AE0BE5B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5029" y="709127"/>
            <a:ext cx="10338318" cy="55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F7CE6-2225-4420-B25E-7F897060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Opdracht gemeente / Aanleiding positieve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D8D29-B577-4ADC-85F1-DA028424D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Bouw van </a:t>
            </a:r>
            <a:r>
              <a:rPr lang="nl-NL" dirty="0" err="1"/>
              <a:t>Vie</a:t>
            </a:r>
            <a:r>
              <a:rPr lang="nl-NL" dirty="0"/>
              <a:t> </a:t>
            </a:r>
          </a:p>
          <a:p>
            <a:r>
              <a:rPr lang="nl-NL" dirty="0"/>
              <a:t>Trendbreuk in regio: kanteling</a:t>
            </a:r>
          </a:p>
          <a:p>
            <a:r>
              <a:rPr lang="nl-NL" dirty="0"/>
              <a:t>Opdracht en ambities van de bibliotheek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CAD2FD-AAF3-4601-8D04-04D529EE0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13" y="5059262"/>
            <a:ext cx="2912416" cy="12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6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jl: omlaag 61">
            <a:extLst>
              <a:ext uri="{FF2B5EF4-FFF2-40B4-BE49-F238E27FC236}">
                <a16:creationId xmlns:a16="http://schemas.microsoft.com/office/drawing/2014/main" id="{32B20F09-B9A4-45A7-AF24-71ED74BC217E}"/>
              </a:ext>
            </a:extLst>
          </p:cNvPr>
          <p:cNvSpPr/>
          <p:nvPr/>
        </p:nvSpPr>
        <p:spPr>
          <a:xfrm rot="972612">
            <a:off x="5528044" y="4291965"/>
            <a:ext cx="380466" cy="103549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FA74FDF-4A0B-4F05-B792-D4F05E30EB97}"/>
              </a:ext>
            </a:extLst>
          </p:cNvPr>
          <p:cNvSpPr txBox="1"/>
          <p:nvPr/>
        </p:nvSpPr>
        <p:spPr>
          <a:xfrm>
            <a:off x="5214470" y="3773096"/>
            <a:ext cx="213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accent2">
                    <a:lumMod val="75000"/>
                  </a:schemeClr>
                </a:solidFill>
              </a:rPr>
              <a:t>Spreekuren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53A7737-1C23-4971-83B7-9691C703EC06}"/>
              </a:ext>
            </a:extLst>
          </p:cNvPr>
          <p:cNvSpPr/>
          <p:nvPr/>
        </p:nvSpPr>
        <p:spPr>
          <a:xfrm>
            <a:off x="3040809" y="1506610"/>
            <a:ext cx="6082017" cy="5055902"/>
          </a:xfrm>
          <a:prstGeom prst="ellipse">
            <a:avLst/>
          </a:prstGeom>
          <a:ln w="603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E37D964-D535-468A-932E-CD0D8C192DBD}"/>
              </a:ext>
            </a:extLst>
          </p:cNvPr>
          <p:cNvSpPr/>
          <p:nvPr/>
        </p:nvSpPr>
        <p:spPr>
          <a:xfrm>
            <a:off x="4767737" y="2941323"/>
            <a:ext cx="2939489" cy="2094793"/>
          </a:xfrm>
          <a:prstGeom prst="ellipse">
            <a:avLst/>
          </a:prstGeom>
          <a:ln w="539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37ED73-6845-4B79-88B3-BC83D7973275}"/>
              </a:ext>
            </a:extLst>
          </p:cNvPr>
          <p:cNvSpPr txBox="1"/>
          <p:nvPr/>
        </p:nvSpPr>
        <p:spPr>
          <a:xfrm>
            <a:off x="1267031" y="279157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GGD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F72639-7BB4-4BCC-AE6B-8578C4D14DA0}"/>
              </a:ext>
            </a:extLst>
          </p:cNvPr>
          <p:cNvSpPr txBox="1"/>
          <p:nvPr/>
        </p:nvSpPr>
        <p:spPr>
          <a:xfrm>
            <a:off x="2141016" y="2793321"/>
            <a:ext cx="14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Huisartsen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E760C0-5B82-450A-8D60-A3E457126931}"/>
              </a:ext>
            </a:extLst>
          </p:cNvPr>
          <p:cNvSpPr txBox="1"/>
          <p:nvPr/>
        </p:nvSpPr>
        <p:spPr>
          <a:xfrm>
            <a:off x="1085125" y="3848233"/>
            <a:ext cx="199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Gezondheidscentra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32303F4-1546-40C9-B17F-989CB2E5A95B}"/>
              </a:ext>
            </a:extLst>
          </p:cNvPr>
          <p:cNvSpPr txBox="1"/>
          <p:nvPr/>
        </p:nvSpPr>
        <p:spPr>
          <a:xfrm>
            <a:off x="2457417" y="5908106"/>
            <a:ext cx="19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Schuldhulpmaatjes</a:t>
            </a:r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118BBFE-C7A2-4C17-A35A-6B556F21A779}"/>
              </a:ext>
            </a:extLst>
          </p:cNvPr>
          <p:cNvSpPr txBox="1"/>
          <p:nvPr/>
        </p:nvSpPr>
        <p:spPr>
          <a:xfrm>
            <a:off x="1715341" y="4533813"/>
            <a:ext cx="13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VIE-partners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85A82DD-3E42-4CCD-BA5D-FB63E9079659}"/>
              </a:ext>
            </a:extLst>
          </p:cNvPr>
          <p:cNvSpPr txBox="1"/>
          <p:nvPr/>
        </p:nvSpPr>
        <p:spPr>
          <a:xfrm>
            <a:off x="342344" y="2149579"/>
            <a:ext cx="190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Sportverenigingen</a:t>
            </a:r>
          </a:p>
          <a:p>
            <a:r>
              <a:rPr lang="nl-NL" dirty="0">
                <a:solidFill>
                  <a:srgbClr val="00B050"/>
                </a:solidFill>
              </a:rPr>
              <a:t>Sportscholen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794F5D5-46C7-4CF8-93BC-5E78BAD0E77C}"/>
              </a:ext>
            </a:extLst>
          </p:cNvPr>
          <p:cNvSpPr txBox="1"/>
          <p:nvPr/>
        </p:nvSpPr>
        <p:spPr>
          <a:xfrm>
            <a:off x="3198726" y="1684471"/>
            <a:ext cx="67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Jurist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7756766-6F1B-48C2-954C-72F554371661}"/>
              </a:ext>
            </a:extLst>
          </p:cNvPr>
          <p:cNvSpPr txBox="1"/>
          <p:nvPr/>
        </p:nvSpPr>
        <p:spPr>
          <a:xfrm rot="19833301">
            <a:off x="4967120" y="4412948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Geld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1DE73B4-B0DF-49C9-9835-677DAC02C4E0}"/>
              </a:ext>
            </a:extLst>
          </p:cNvPr>
          <p:cNvSpPr txBox="1"/>
          <p:nvPr/>
        </p:nvSpPr>
        <p:spPr>
          <a:xfrm rot="1770924">
            <a:off x="3937743" y="2870348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7030A0"/>
                </a:solidFill>
              </a:rPr>
              <a:t>Sociaal juridisch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8A2A5FA-D060-429C-A911-24E1A301C41F}"/>
              </a:ext>
            </a:extLst>
          </p:cNvPr>
          <p:cNvSpPr txBox="1"/>
          <p:nvPr/>
        </p:nvSpPr>
        <p:spPr>
          <a:xfrm>
            <a:off x="1905938" y="3478901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Zorgcentra</a:t>
            </a:r>
            <a:r>
              <a:rPr lang="nl-NL" dirty="0"/>
              <a:t> 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A70AD00-B554-4A0A-BFD7-C0D598DA6115}"/>
              </a:ext>
            </a:extLst>
          </p:cNvPr>
          <p:cNvSpPr txBox="1"/>
          <p:nvPr/>
        </p:nvSpPr>
        <p:spPr>
          <a:xfrm>
            <a:off x="1648470" y="4901759"/>
            <a:ext cx="10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Roda J.C.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848BDC54-ECFD-408A-A2DF-BBCA977BD9EA}"/>
              </a:ext>
            </a:extLst>
          </p:cNvPr>
          <p:cNvSpPr txBox="1"/>
          <p:nvPr/>
        </p:nvSpPr>
        <p:spPr>
          <a:xfrm>
            <a:off x="1651898" y="4217565"/>
            <a:ext cx="140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Yoga-scholen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EDB6E44-FC59-40BD-9315-1185FB3412B0}"/>
              </a:ext>
            </a:extLst>
          </p:cNvPr>
          <p:cNvSpPr txBox="1"/>
          <p:nvPr/>
        </p:nvSpPr>
        <p:spPr>
          <a:xfrm rot="1316559">
            <a:off x="6764210" y="4465357"/>
            <a:ext cx="115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Wonen</a:t>
            </a:r>
            <a:r>
              <a:rPr lang="nl-NL" dirty="0"/>
              <a:t> 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BD7E68F0-0F80-4922-B7FB-F9F88E7F0224}"/>
              </a:ext>
            </a:extLst>
          </p:cNvPr>
          <p:cNvSpPr txBox="1"/>
          <p:nvPr/>
        </p:nvSpPr>
        <p:spPr>
          <a:xfrm>
            <a:off x="2587533" y="1291433"/>
            <a:ext cx="243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Impuls: soc. raadslieden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0B7E99B-F284-4AA9-9AE9-BBE7440974EB}"/>
              </a:ext>
            </a:extLst>
          </p:cNvPr>
          <p:cNvSpPr txBox="1"/>
          <p:nvPr/>
        </p:nvSpPr>
        <p:spPr>
          <a:xfrm>
            <a:off x="1300372" y="34989"/>
            <a:ext cx="786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2">
                    <a:lumMod val="75000"/>
                  </a:schemeClr>
                </a:solidFill>
              </a:rPr>
              <a:t>Basisvaardigheden in de bibliotheek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F20C1-3810-4095-B665-8EF52C19B2CF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6038123" y="1506610"/>
            <a:ext cx="43695" cy="237553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D2FEAC27-2E3A-4466-B2A9-0A5D45BA6FEF}"/>
              </a:ext>
            </a:extLst>
          </p:cNvPr>
          <p:cNvCxnSpPr>
            <a:cxnSpLocks/>
          </p:cNvCxnSpPr>
          <p:nvPr/>
        </p:nvCxnSpPr>
        <p:spPr>
          <a:xfrm flipH="1">
            <a:off x="3743075" y="2442855"/>
            <a:ext cx="4762238" cy="2908535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5FBA879-AF10-4C5C-8113-90856516FB8C}"/>
              </a:ext>
            </a:extLst>
          </p:cNvPr>
          <p:cNvCxnSpPr>
            <a:cxnSpLocks/>
          </p:cNvCxnSpPr>
          <p:nvPr/>
        </p:nvCxnSpPr>
        <p:spPr>
          <a:xfrm>
            <a:off x="3717180" y="2540460"/>
            <a:ext cx="4968825" cy="281093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75473E4F-7C75-49EB-AE28-3740CB9EC29F}"/>
              </a:ext>
            </a:extLst>
          </p:cNvPr>
          <p:cNvSpPr txBox="1"/>
          <p:nvPr/>
        </p:nvSpPr>
        <p:spPr>
          <a:xfrm rot="732669">
            <a:off x="3869250" y="3333691"/>
            <a:ext cx="1758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Gezondheid</a:t>
            </a:r>
            <a:r>
              <a:rPr lang="nl-NL" dirty="0"/>
              <a:t> 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7A3D3D7-1F2C-4DF9-B570-7A55E1DE61C0}"/>
              </a:ext>
            </a:extLst>
          </p:cNvPr>
          <p:cNvSpPr txBox="1"/>
          <p:nvPr/>
        </p:nvSpPr>
        <p:spPr>
          <a:xfrm>
            <a:off x="3109572" y="6219986"/>
            <a:ext cx="183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Geldwijzerwinkel</a:t>
            </a:r>
            <a:r>
              <a:rPr lang="nl-NL" dirty="0"/>
              <a:t> 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712282F-BECF-49E9-A813-3B460C8F78F2}"/>
              </a:ext>
            </a:extLst>
          </p:cNvPr>
          <p:cNvSpPr txBox="1"/>
          <p:nvPr/>
        </p:nvSpPr>
        <p:spPr>
          <a:xfrm>
            <a:off x="4222470" y="6460502"/>
            <a:ext cx="19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Stichting Leergeld</a:t>
            </a:r>
            <a:r>
              <a:rPr lang="nl-NL" dirty="0"/>
              <a:t> 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7EF6C68-46BA-4C88-B6EE-88D3D3CC1DE1}"/>
              </a:ext>
            </a:extLst>
          </p:cNvPr>
          <p:cNvSpPr txBox="1"/>
          <p:nvPr/>
        </p:nvSpPr>
        <p:spPr>
          <a:xfrm>
            <a:off x="2157648" y="5612828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Ruilwinkel</a:t>
            </a:r>
            <a:r>
              <a:rPr lang="nl-NL" dirty="0"/>
              <a:t> 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D3B8F6F-1C30-4B9F-9712-3FAC7057F510}"/>
              </a:ext>
            </a:extLst>
          </p:cNvPr>
          <p:cNvSpPr txBox="1"/>
          <p:nvPr/>
        </p:nvSpPr>
        <p:spPr>
          <a:xfrm>
            <a:off x="1799572" y="5286897"/>
            <a:ext cx="148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Voedselbank </a:t>
            </a:r>
            <a:r>
              <a:rPr lang="nl-NL" dirty="0"/>
              <a:t> 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F6C71AB-68A7-423E-8640-F16D53193642}"/>
              </a:ext>
            </a:extLst>
          </p:cNvPr>
          <p:cNvSpPr txBox="1"/>
          <p:nvPr/>
        </p:nvSpPr>
        <p:spPr>
          <a:xfrm>
            <a:off x="7845789" y="6149663"/>
            <a:ext cx="30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Heemwonen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/Wonen Limburg</a:t>
            </a:r>
            <a:r>
              <a:rPr lang="nl-NL" dirty="0"/>
              <a:t> 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5A010BAE-5211-470E-ABD7-5774093AFD7E}"/>
              </a:ext>
            </a:extLst>
          </p:cNvPr>
          <p:cNvSpPr txBox="1"/>
          <p:nvPr/>
        </p:nvSpPr>
        <p:spPr>
          <a:xfrm rot="19922588">
            <a:off x="6411665" y="2889276"/>
            <a:ext cx="122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accent4">
                    <a:lumMod val="75000"/>
                  </a:schemeClr>
                </a:solidFill>
              </a:rPr>
              <a:t>Digitaal</a:t>
            </a:r>
            <a:r>
              <a:rPr lang="nl-NL" sz="2400" dirty="0"/>
              <a:t> 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023FC737-36BB-4A55-8AAF-DC309DB3BE51}"/>
              </a:ext>
            </a:extLst>
          </p:cNvPr>
          <p:cNvSpPr txBox="1"/>
          <p:nvPr/>
        </p:nvSpPr>
        <p:spPr>
          <a:xfrm>
            <a:off x="865826" y="3195192"/>
            <a:ext cx="21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Alzheimervereniging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89A86132-012D-44F5-AAE8-5B923307697E}"/>
              </a:ext>
            </a:extLst>
          </p:cNvPr>
          <p:cNvSpPr txBox="1"/>
          <p:nvPr/>
        </p:nvSpPr>
        <p:spPr>
          <a:xfrm>
            <a:off x="9321745" y="3105834"/>
            <a:ext cx="1408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Bibliotheek/</a:t>
            </a:r>
          </a:p>
          <a:p>
            <a:r>
              <a:rPr lang="nl-NL" dirty="0">
                <a:solidFill>
                  <a:srgbClr val="FF0000"/>
                </a:solidFill>
              </a:rPr>
              <a:t>Taalhuis</a:t>
            </a:r>
          </a:p>
          <a:p>
            <a:r>
              <a:rPr lang="nl-NL" dirty="0">
                <a:solidFill>
                  <a:srgbClr val="FF0000"/>
                </a:solidFill>
              </a:rPr>
              <a:t>Vista college</a:t>
            </a:r>
            <a:r>
              <a:rPr lang="nl-NL" dirty="0"/>
              <a:t> 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6679A2F5-CB1A-465A-A4FD-A6E4077EDAFA}"/>
              </a:ext>
            </a:extLst>
          </p:cNvPr>
          <p:cNvSpPr txBox="1"/>
          <p:nvPr/>
        </p:nvSpPr>
        <p:spPr>
          <a:xfrm>
            <a:off x="4237426" y="988631"/>
            <a:ext cx="161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Belastingdienst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3947B902-2E4C-4D1D-AE62-AE5D48D1A321}"/>
              </a:ext>
            </a:extLst>
          </p:cNvPr>
          <p:cNvSpPr txBox="1"/>
          <p:nvPr/>
        </p:nvSpPr>
        <p:spPr>
          <a:xfrm>
            <a:off x="1864134" y="2510998"/>
            <a:ext cx="14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Diëtisten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73EE35F-BD3A-4602-9672-766A89E310B4}"/>
              </a:ext>
            </a:extLst>
          </p:cNvPr>
          <p:cNvSpPr txBox="1"/>
          <p:nvPr/>
        </p:nvSpPr>
        <p:spPr>
          <a:xfrm>
            <a:off x="7058606" y="3346848"/>
            <a:ext cx="69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Taal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1C2C57D0-16A6-4388-896F-D2D37131AC28}"/>
              </a:ext>
            </a:extLst>
          </p:cNvPr>
          <p:cNvSpPr txBox="1"/>
          <p:nvPr/>
        </p:nvSpPr>
        <p:spPr>
          <a:xfrm>
            <a:off x="5329263" y="3666495"/>
            <a:ext cx="210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spreekuren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A97884B-EA90-44F7-ACEB-F1CAAF3C7563}"/>
              </a:ext>
            </a:extLst>
          </p:cNvPr>
          <p:cNvSpPr txBox="1"/>
          <p:nvPr/>
        </p:nvSpPr>
        <p:spPr>
          <a:xfrm rot="837176">
            <a:off x="4238001" y="5084568"/>
            <a:ext cx="145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A75AEB80-39F7-4384-BDAE-24B9B98F7ADD}"/>
              </a:ext>
            </a:extLst>
          </p:cNvPr>
          <p:cNvSpPr txBox="1"/>
          <p:nvPr/>
        </p:nvSpPr>
        <p:spPr>
          <a:xfrm rot="20461327">
            <a:off x="6899481" y="4975315"/>
            <a:ext cx="145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75CBD9D2-9829-49C6-9598-72F911E1506B}"/>
              </a:ext>
            </a:extLst>
          </p:cNvPr>
          <p:cNvSpPr txBox="1"/>
          <p:nvPr/>
        </p:nvSpPr>
        <p:spPr>
          <a:xfrm>
            <a:off x="3010131" y="3562323"/>
            <a:ext cx="1598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  <a:p>
            <a:r>
              <a:rPr lang="nl-NL" sz="1400" b="1" dirty="0"/>
              <a:t>Empowerment </a:t>
            </a:r>
          </a:p>
          <a:p>
            <a:r>
              <a:rPr lang="nl-NL" sz="1400" b="1" dirty="0"/>
              <a:t>1 tegen eenzaamheid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C7244BA2-1D49-4B0F-8850-978A3F490B95}"/>
              </a:ext>
            </a:extLst>
          </p:cNvPr>
          <p:cNvSpPr txBox="1"/>
          <p:nvPr/>
        </p:nvSpPr>
        <p:spPr>
          <a:xfrm>
            <a:off x="7819296" y="3465724"/>
            <a:ext cx="145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DFDB741-7832-48D8-A276-868C507253D7}"/>
              </a:ext>
            </a:extLst>
          </p:cNvPr>
          <p:cNvSpPr txBox="1"/>
          <p:nvPr/>
        </p:nvSpPr>
        <p:spPr>
          <a:xfrm rot="837176">
            <a:off x="6259083" y="1872979"/>
            <a:ext cx="145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1124201F-E87F-4870-8CF3-FD86AC6B453C}"/>
              </a:ext>
            </a:extLst>
          </p:cNvPr>
          <p:cNvSpPr txBox="1"/>
          <p:nvPr/>
        </p:nvSpPr>
        <p:spPr>
          <a:xfrm rot="20442524">
            <a:off x="4568709" y="1872979"/>
            <a:ext cx="145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69A89635-9008-4E94-8038-F79CE2F7F096}"/>
              </a:ext>
            </a:extLst>
          </p:cNvPr>
          <p:cNvSpPr txBox="1"/>
          <p:nvPr/>
        </p:nvSpPr>
        <p:spPr>
          <a:xfrm>
            <a:off x="7722284" y="920403"/>
            <a:ext cx="1881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Bibliotheek/</a:t>
            </a:r>
          </a:p>
          <a:p>
            <a:r>
              <a:rPr lang="nl-NL" dirty="0" err="1"/>
              <a:t>Digitaalhuis</a:t>
            </a:r>
            <a:r>
              <a:rPr lang="nl-NL" dirty="0"/>
              <a:t>/</a:t>
            </a:r>
          </a:p>
          <a:p>
            <a:r>
              <a:rPr lang="nl-NL" dirty="0"/>
              <a:t>IDO / IOP</a:t>
            </a:r>
          </a:p>
          <a:p>
            <a:r>
              <a:rPr lang="nl-NL" dirty="0" err="1"/>
              <a:t>Seniorweb</a:t>
            </a:r>
            <a:r>
              <a:rPr lang="nl-NL" dirty="0"/>
              <a:t> / HOLZ</a:t>
            </a:r>
          </a:p>
        </p:txBody>
      </p:sp>
      <p:sp>
        <p:nvSpPr>
          <p:cNvPr id="65" name="Pijl: omlaag 64">
            <a:extLst>
              <a:ext uri="{FF2B5EF4-FFF2-40B4-BE49-F238E27FC236}">
                <a16:creationId xmlns:a16="http://schemas.microsoft.com/office/drawing/2014/main" id="{7B48CE88-B9B9-4BD1-9C28-69802CA71A54}"/>
              </a:ext>
            </a:extLst>
          </p:cNvPr>
          <p:cNvSpPr/>
          <p:nvPr/>
        </p:nvSpPr>
        <p:spPr>
          <a:xfrm rot="1463599">
            <a:off x="5449285" y="4378022"/>
            <a:ext cx="277694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Pijl: omlaag 65">
            <a:extLst>
              <a:ext uri="{FF2B5EF4-FFF2-40B4-BE49-F238E27FC236}">
                <a16:creationId xmlns:a16="http://schemas.microsoft.com/office/drawing/2014/main" id="{D37C601E-D123-4F7A-857D-2B3B504E0D40}"/>
              </a:ext>
            </a:extLst>
          </p:cNvPr>
          <p:cNvSpPr/>
          <p:nvPr/>
        </p:nvSpPr>
        <p:spPr>
          <a:xfrm rot="19498079">
            <a:off x="6678665" y="4261375"/>
            <a:ext cx="277694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Pijl: omlaag 66">
            <a:extLst>
              <a:ext uri="{FF2B5EF4-FFF2-40B4-BE49-F238E27FC236}">
                <a16:creationId xmlns:a16="http://schemas.microsoft.com/office/drawing/2014/main" id="{0F8C274B-A8FC-4195-9F4B-24BF7C98E56C}"/>
              </a:ext>
            </a:extLst>
          </p:cNvPr>
          <p:cNvSpPr/>
          <p:nvPr/>
        </p:nvSpPr>
        <p:spPr>
          <a:xfrm rot="5400000">
            <a:off x="4641516" y="3642375"/>
            <a:ext cx="376723" cy="76505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Pijl: omlaag 67">
            <a:extLst>
              <a:ext uri="{FF2B5EF4-FFF2-40B4-BE49-F238E27FC236}">
                <a16:creationId xmlns:a16="http://schemas.microsoft.com/office/drawing/2014/main" id="{423C2A43-D088-40D6-A4E3-C458A772C3DC}"/>
              </a:ext>
            </a:extLst>
          </p:cNvPr>
          <p:cNvSpPr/>
          <p:nvPr/>
        </p:nvSpPr>
        <p:spPr>
          <a:xfrm rot="9230454">
            <a:off x="5584756" y="2767222"/>
            <a:ext cx="277694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Pijl: omlaag 68">
            <a:extLst>
              <a:ext uri="{FF2B5EF4-FFF2-40B4-BE49-F238E27FC236}">
                <a16:creationId xmlns:a16="http://schemas.microsoft.com/office/drawing/2014/main" id="{6DF15D66-68D0-42C6-A0E6-62260D24685F}"/>
              </a:ext>
            </a:extLst>
          </p:cNvPr>
          <p:cNvSpPr/>
          <p:nvPr/>
        </p:nvSpPr>
        <p:spPr>
          <a:xfrm rot="16200000">
            <a:off x="7249895" y="3792902"/>
            <a:ext cx="433692" cy="81297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Pijl: omlaag 69">
            <a:extLst>
              <a:ext uri="{FF2B5EF4-FFF2-40B4-BE49-F238E27FC236}">
                <a16:creationId xmlns:a16="http://schemas.microsoft.com/office/drawing/2014/main" id="{CC60723F-D845-4D60-B6C0-F02BFDFC2DA2}"/>
              </a:ext>
            </a:extLst>
          </p:cNvPr>
          <p:cNvSpPr/>
          <p:nvPr/>
        </p:nvSpPr>
        <p:spPr>
          <a:xfrm rot="12095840">
            <a:off x="6383307" y="2704660"/>
            <a:ext cx="277694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980A27B4-91DC-4699-9D6D-D8F2C733BA6F}"/>
              </a:ext>
            </a:extLst>
          </p:cNvPr>
          <p:cNvSpPr txBox="1"/>
          <p:nvPr/>
        </p:nvSpPr>
        <p:spPr>
          <a:xfrm>
            <a:off x="8530044" y="5797494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Gemeente </a:t>
            </a:r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BA298B-98E3-4180-BB6B-3466A638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72" y="219199"/>
            <a:ext cx="2912416" cy="1252638"/>
          </a:xfrm>
          <a:prstGeom prst="rect">
            <a:avLst/>
          </a:prstGeom>
        </p:spPr>
      </p:pic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9DA6094D-43D1-4663-A907-FDF2F7214F40}"/>
              </a:ext>
            </a:extLst>
          </p:cNvPr>
          <p:cNvCxnSpPr>
            <a:cxnSpLocks/>
          </p:cNvCxnSpPr>
          <p:nvPr/>
        </p:nvCxnSpPr>
        <p:spPr>
          <a:xfrm flipH="1">
            <a:off x="5390269" y="3884600"/>
            <a:ext cx="704624" cy="2557188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495DE73D-4591-48D6-85E0-468A237AB7C8}"/>
              </a:ext>
            </a:extLst>
          </p:cNvPr>
          <p:cNvCxnSpPr>
            <a:cxnSpLocks/>
          </p:cNvCxnSpPr>
          <p:nvPr/>
        </p:nvCxnSpPr>
        <p:spPr>
          <a:xfrm>
            <a:off x="6151442" y="3911813"/>
            <a:ext cx="1128243" cy="2422516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kstvak 71">
            <a:extLst>
              <a:ext uri="{FF2B5EF4-FFF2-40B4-BE49-F238E27FC236}">
                <a16:creationId xmlns:a16="http://schemas.microsoft.com/office/drawing/2014/main" id="{7C2820B0-8402-47C7-939C-6354B02A98DD}"/>
              </a:ext>
            </a:extLst>
          </p:cNvPr>
          <p:cNvSpPr txBox="1"/>
          <p:nvPr/>
        </p:nvSpPr>
        <p:spPr>
          <a:xfrm rot="16628695">
            <a:off x="5625117" y="4519295"/>
            <a:ext cx="91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50000"/>
                  </a:schemeClr>
                </a:solidFill>
              </a:rPr>
              <a:t>Werk</a:t>
            </a:r>
            <a:r>
              <a:rPr lang="nl-NL" dirty="0"/>
              <a:t> 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7F08C00D-74FB-41D6-A934-FFABBCAE907E}"/>
              </a:ext>
            </a:extLst>
          </p:cNvPr>
          <p:cNvSpPr txBox="1"/>
          <p:nvPr/>
        </p:nvSpPr>
        <p:spPr>
          <a:xfrm rot="155566">
            <a:off x="5580337" y="5532665"/>
            <a:ext cx="145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74" name="Pijl: omlaag 73">
            <a:extLst>
              <a:ext uri="{FF2B5EF4-FFF2-40B4-BE49-F238E27FC236}">
                <a16:creationId xmlns:a16="http://schemas.microsoft.com/office/drawing/2014/main" id="{EBF576CE-23DD-4466-AF8B-13EFE0BFE929}"/>
              </a:ext>
            </a:extLst>
          </p:cNvPr>
          <p:cNvSpPr/>
          <p:nvPr/>
        </p:nvSpPr>
        <p:spPr>
          <a:xfrm>
            <a:off x="6169914" y="4476282"/>
            <a:ext cx="277694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16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jl: omlaag 61">
            <a:extLst>
              <a:ext uri="{FF2B5EF4-FFF2-40B4-BE49-F238E27FC236}">
                <a16:creationId xmlns:a16="http://schemas.microsoft.com/office/drawing/2014/main" id="{32B20F09-B9A4-45A7-AF24-71ED74BC217E}"/>
              </a:ext>
            </a:extLst>
          </p:cNvPr>
          <p:cNvSpPr/>
          <p:nvPr/>
        </p:nvSpPr>
        <p:spPr>
          <a:xfrm rot="972612">
            <a:off x="5528044" y="4291965"/>
            <a:ext cx="380466" cy="103549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FA74FDF-4A0B-4F05-B792-D4F05E30EB97}"/>
              </a:ext>
            </a:extLst>
          </p:cNvPr>
          <p:cNvSpPr txBox="1"/>
          <p:nvPr/>
        </p:nvSpPr>
        <p:spPr>
          <a:xfrm>
            <a:off x="5214470" y="3773096"/>
            <a:ext cx="213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accent2">
                    <a:lumMod val="75000"/>
                  </a:schemeClr>
                </a:solidFill>
              </a:rPr>
              <a:t>Spreekuren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53A7737-1C23-4971-83B7-9691C703EC06}"/>
              </a:ext>
            </a:extLst>
          </p:cNvPr>
          <p:cNvSpPr/>
          <p:nvPr/>
        </p:nvSpPr>
        <p:spPr>
          <a:xfrm>
            <a:off x="3132281" y="1472703"/>
            <a:ext cx="6082017" cy="5055902"/>
          </a:xfrm>
          <a:prstGeom prst="ellipse">
            <a:avLst/>
          </a:prstGeom>
          <a:ln w="603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E37D964-D535-468A-932E-CD0D8C192DBD}"/>
              </a:ext>
            </a:extLst>
          </p:cNvPr>
          <p:cNvSpPr/>
          <p:nvPr/>
        </p:nvSpPr>
        <p:spPr>
          <a:xfrm>
            <a:off x="4659038" y="2935896"/>
            <a:ext cx="2939489" cy="2094793"/>
          </a:xfrm>
          <a:prstGeom prst="ellipse">
            <a:avLst/>
          </a:prstGeom>
          <a:ln w="539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37ED73-6845-4B79-88B3-BC83D7973275}"/>
              </a:ext>
            </a:extLst>
          </p:cNvPr>
          <p:cNvSpPr txBox="1"/>
          <p:nvPr/>
        </p:nvSpPr>
        <p:spPr>
          <a:xfrm>
            <a:off x="1267031" y="279157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GGD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F72639-7BB4-4BCC-AE6B-8578C4D14DA0}"/>
              </a:ext>
            </a:extLst>
          </p:cNvPr>
          <p:cNvSpPr txBox="1"/>
          <p:nvPr/>
        </p:nvSpPr>
        <p:spPr>
          <a:xfrm>
            <a:off x="2141016" y="2793321"/>
            <a:ext cx="14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Huisartsen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E760C0-5B82-450A-8D60-A3E457126931}"/>
              </a:ext>
            </a:extLst>
          </p:cNvPr>
          <p:cNvSpPr txBox="1"/>
          <p:nvPr/>
        </p:nvSpPr>
        <p:spPr>
          <a:xfrm>
            <a:off x="1085125" y="3848233"/>
            <a:ext cx="199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Gezondheidscentra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118BBFE-C7A2-4C17-A35A-6B556F21A779}"/>
              </a:ext>
            </a:extLst>
          </p:cNvPr>
          <p:cNvSpPr txBox="1"/>
          <p:nvPr/>
        </p:nvSpPr>
        <p:spPr>
          <a:xfrm>
            <a:off x="1715341" y="4533813"/>
            <a:ext cx="13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VIE-partners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85A82DD-3E42-4CCD-BA5D-FB63E9079659}"/>
              </a:ext>
            </a:extLst>
          </p:cNvPr>
          <p:cNvSpPr txBox="1"/>
          <p:nvPr/>
        </p:nvSpPr>
        <p:spPr>
          <a:xfrm>
            <a:off x="1428286" y="1668685"/>
            <a:ext cx="190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Sportverenigingen</a:t>
            </a:r>
          </a:p>
          <a:p>
            <a:r>
              <a:rPr lang="nl-NL" dirty="0">
                <a:solidFill>
                  <a:srgbClr val="00B050"/>
                </a:solidFill>
              </a:rPr>
              <a:t>Sportscholen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8A2A5FA-D060-429C-A911-24E1A301C41F}"/>
              </a:ext>
            </a:extLst>
          </p:cNvPr>
          <p:cNvSpPr txBox="1"/>
          <p:nvPr/>
        </p:nvSpPr>
        <p:spPr>
          <a:xfrm>
            <a:off x="1905938" y="3478901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Zorgcentra</a:t>
            </a:r>
            <a:r>
              <a:rPr lang="nl-NL" dirty="0"/>
              <a:t> 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A70AD00-B554-4A0A-BFD7-C0D598DA6115}"/>
              </a:ext>
            </a:extLst>
          </p:cNvPr>
          <p:cNvSpPr txBox="1"/>
          <p:nvPr/>
        </p:nvSpPr>
        <p:spPr>
          <a:xfrm>
            <a:off x="1648470" y="4901759"/>
            <a:ext cx="10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Roda J.C.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848BDC54-ECFD-408A-A2DF-BBCA977BD9EA}"/>
              </a:ext>
            </a:extLst>
          </p:cNvPr>
          <p:cNvSpPr txBox="1"/>
          <p:nvPr/>
        </p:nvSpPr>
        <p:spPr>
          <a:xfrm>
            <a:off x="1651898" y="4217565"/>
            <a:ext cx="140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Yoga-scholen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0B7E99B-F284-4AA9-9AE9-BBE7440974EB}"/>
              </a:ext>
            </a:extLst>
          </p:cNvPr>
          <p:cNvSpPr txBox="1"/>
          <p:nvPr/>
        </p:nvSpPr>
        <p:spPr>
          <a:xfrm>
            <a:off x="1921596" y="116519"/>
            <a:ext cx="715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2">
                    <a:lumMod val="75000"/>
                  </a:schemeClr>
                </a:solidFill>
              </a:rPr>
              <a:t>Deelaspect positieve gezondheid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D2FEAC27-2E3A-4466-B2A9-0A5D45BA6FEF}"/>
              </a:ext>
            </a:extLst>
          </p:cNvPr>
          <p:cNvCxnSpPr>
            <a:cxnSpLocks/>
          </p:cNvCxnSpPr>
          <p:nvPr/>
        </p:nvCxnSpPr>
        <p:spPr>
          <a:xfrm flipH="1">
            <a:off x="3743076" y="3848233"/>
            <a:ext cx="2302406" cy="150315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5FBA879-AF10-4C5C-8113-90856516FB8C}"/>
              </a:ext>
            </a:extLst>
          </p:cNvPr>
          <p:cNvCxnSpPr>
            <a:cxnSpLocks/>
          </p:cNvCxnSpPr>
          <p:nvPr/>
        </p:nvCxnSpPr>
        <p:spPr>
          <a:xfrm>
            <a:off x="3717180" y="2540460"/>
            <a:ext cx="2328302" cy="1296079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75473E4F-7C75-49EB-AE28-3740CB9EC29F}"/>
              </a:ext>
            </a:extLst>
          </p:cNvPr>
          <p:cNvSpPr txBox="1"/>
          <p:nvPr/>
        </p:nvSpPr>
        <p:spPr>
          <a:xfrm rot="732669">
            <a:off x="3869250" y="3333691"/>
            <a:ext cx="1758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Gezondheid</a:t>
            </a:r>
            <a:r>
              <a:rPr lang="nl-NL" dirty="0"/>
              <a:t> 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023FC737-36BB-4A55-8AAF-DC309DB3BE51}"/>
              </a:ext>
            </a:extLst>
          </p:cNvPr>
          <p:cNvSpPr txBox="1"/>
          <p:nvPr/>
        </p:nvSpPr>
        <p:spPr>
          <a:xfrm>
            <a:off x="865826" y="3195192"/>
            <a:ext cx="21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Alzheimervereniging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3947B902-2E4C-4D1D-AE62-AE5D48D1A321}"/>
              </a:ext>
            </a:extLst>
          </p:cNvPr>
          <p:cNvSpPr txBox="1"/>
          <p:nvPr/>
        </p:nvSpPr>
        <p:spPr>
          <a:xfrm>
            <a:off x="1864134" y="2510998"/>
            <a:ext cx="14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Diëtisten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1C2C57D0-16A6-4388-896F-D2D37131AC28}"/>
              </a:ext>
            </a:extLst>
          </p:cNvPr>
          <p:cNvSpPr txBox="1"/>
          <p:nvPr/>
        </p:nvSpPr>
        <p:spPr>
          <a:xfrm>
            <a:off x="5286013" y="3665097"/>
            <a:ext cx="210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spreekuren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75CBD9D2-9829-49C6-9598-72F911E1506B}"/>
              </a:ext>
            </a:extLst>
          </p:cNvPr>
          <p:cNvSpPr txBox="1"/>
          <p:nvPr/>
        </p:nvSpPr>
        <p:spPr>
          <a:xfrm>
            <a:off x="3158665" y="3517216"/>
            <a:ext cx="159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Workshops</a:t>
            </a:r>
          </a:p>
          <a:p>
            <a:r>
              <a:rPr lang="nl-NL" b="1" dirty="0"/>
              <a:t>Activiteiten </a:t>
            </a:r>
          </a:p>
          <a:p>
            <a:r>
              <a:rPr lang="nl-NL" b="1" dirty="0"/>
              <a:t>Programma’s</a:t>
            </a:r>
          </a:p>
        </p:txBody>
      </p:sp>
      <p:sp>
        <p:nvSpPr>
          <p:cNvPr id="67" name="Pijl: omlaag 66">
            <a:extLst>
              <a:ext uri="{FF2B5EF4-FFF2-40B4-BE49-F238E27FC236}">
                <a16:creationId xmlns:a16="http://schemas.microsoft.com/office/drawing/2014/main" id="{0F8C274B-A8FC-4195-9F4B-24BF7C98E56C}"/>
              </a:ext>
            </a:extLst>
          </p:cNvPr>
          <p:cNvSpPr/>
          <p:nvPr/>
        </p:nvSpPr>
        <p:spPr>
          <a:xfrm rot="5400000">
            <a:off x="4641516" y="3642375"/>
            <a:ext cx="376723" cy="76505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BA298B-98E3-4180-BB6B-3466A638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72" y="219199"/>
            <a:ext cx="2912416" cy="12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F111187-3F6F-4120-9488-0A63420149CE}"/>
              </a:ext>
            </a:extLst>
          </p:cNvPr>
          <p:cNvSpPr/>
          <p:nvPr/>
        </p:nvSpPr>
        <p:spPr>
          <a:xfrm>
            <a:off x="347764" y="3316031"/>
            <a:ext cx="2632953" cy="1099174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Bewustwording: wat is vitaliteit en hoe kan ik mijn leven in beweging houden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7403C99-3323-4DC1-8A76-52A62AE07D43}"/>
              </a:ext>
            </a:extLst>
          </p:cNvPr>
          <p:cNvSpPr/>
          <p:nvPr/>
        </p:nvSpPr>
        <p:spPr>
          <a:xfrm>
            <a:off x="9166015" y="3338488"/>
            <a:ext cx="2632953" cy="165954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Bewustwording kennisdeling: wat kan ik als professional betekenen?</a:t>
            </a:r>
          </a:p>
          <a:p>
            <a:pPr algn="ctr"/>
            <a:r>
              <a:rPr lang="nl-NL" dirty="0"/>
              <a:t>Vindplaats / signalering / bieden aanbod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EDCD81-895D-4DF4-A1BD-506F6487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17" y="4578025"/>
            <a:ext cx="52197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0A19AB8-D94F-4331-A2EB-51C6DA404E83}"/>
              </a:ext>
            </a:extLst>
          </p:cNvPr>
          <p:cNvSpPr/>
          <p:nvPr/>
        </p:nvSpPr>
        <p:spPr>
          <a:xfrm>
            <a:off x="427746" y="4840820"/>
            <a:ext cx="2632953" cy="1559261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Gesprek over eigen vitaliteit  spinnenweb/ oriëntatie op mogelijkheden voor aanpak / stappenplan</a:t>
            </a:r>
          </a:p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E4FBAF-697D-4A9B-85F5-6A135317AAB5}"/>
              </a:ext>
            </a:extLst>
          </p:cNvPr>
          <p:cNvSpPr/>
          <p:nvPr/>
        </p:nvSpPr>
        <p:spPr>
          <a:xfrm>
            <a:off x="9194532" y="5249802"/>
            <a:ext cx="2632953" cy="99953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Eerste inzet bij aanpak: Doorverwijzing / advies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053165F-35F3-41E5-92CD-92ABBBBDF99A}"/>
              </a:ext>
            </a:extLst>
          </p:cNvPr>
          <p:cNvSpPr/>
          <p:nvPr/>
        </p:nvSpPr>
        <p:spPr>
          <a:xfrm>
            <a:off x="427745" y="533353"/>
            <a:ext cx="263295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Burgers</a:t>
            </a:r>
          </a:p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5D7122-3608-4C60-8F24-04731E72B32E}"/>
              </a:ext>
            </a:extLst>
          </p:cNvPr>
          <p:cNvSpPr/>
          <p:nvPr/>
        </p:nvSpPr>
        <p:spPr>
          <a:xfrm>
            <a:off x="352358" y="1555992"/>
            <a:ext cx="2632953" cy="1074197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Kennismaken met doel / voortgang / mogelijkheden binnen VIE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58EE1AB-5EF4-4120-8078-10B91A413BD7}"/>
              </a:ext>
            </a:extLst>
          </p:cNvPr>
          <p:cNvSpPr/>
          <p:nvPr/>
        </p:nvSpPr>
        <p:spPr>
          <a:xfrm>
            <a:off x="4795735" y="543560"/>
            <a:ext cx="22179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Rol Bibliotheek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68E946C-1F1A-44BC-B574-62345CECE9C6}"/>
              </a:ext>
            </a:extLst>
          </p:cNvPr>
          <p:cNvSpPr/>
          <p:nvPr/>
        </p:nvSpPr>
        <p:spPr>
          <a:xfrm>
            <a:off x="4648465" y="1478203"/>
            <a:ext cx="2804533" cy="121345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Bieden van voorlichting en informatie in HUB / podium bieden aan VIE- partners:</a:t>
            </a:r>
          </a:p>
          <a:p>
            <a:pPr algn="ctr"/>
            <a:r>
              <a:rPr lang="nl-NL" dirty="0"/>
              <a:t>Vindplaats doelgroep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09C63A5-1521-4E99-BA3E-CF95A05EDA0C}"/>
              </a:ext>
            </a:extLst>
          </p:cNvPr>
          <p:cNvSpPr/>
          <p:nvPr/>
        </p:nvSpPr>
        <p:spPr>
          <a:xfrm>
            <a:off x="9194533" y="1555992"/>
            <a:ext cx="2632953" cy="99953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Kennismaken met doel / voortgang / mogelijkheden binnen VIE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FE7802C-9759-409F-9A5E-F330849A9CB1}"/>
              </a:ext>
            </a:extLst>
          </p:cNvPr>
          <p:cNvSpPr/>
          <p:nvPr/>
        </p:nvSpPr>
        <p:spPr>
          <a:xfrm>
            <a:off x="3246199" y="3329734"/>
            <a:ext cx="2804533" cy="9995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Lezingen en presentaties in HUB en wijken over definitie en betekenis vitaliteit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1DC3A22-6011-4B11-AA38-320204A104B1}"/>
              </a:ext>
            </a:extLst>
          </p:cNvPr>
          <p:cNvCxnSpPr>
            <a:cxnSpLocks/>
          </p:cNvCxnSpPr>
          <p:nvPr/>
        </p:nvCxnSpPr>
        <p:spPr>
          <a:xfrm flipH="1">
            <a:off x="7929121" y="2055761"/>
            <a:ext cx="137592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35363546-5387-4884-8C7E-30CE44F1CF47}"/>
              </a:ext>
            </a:extLst>
          </p:cNvPr>
          <p:cNvSpPr txBox="1"/>
          <p:nvPr/>
        </p:nvSpPr>
        <p:spPr>
          <a:xfrm>
            <a:off x="301556" y="1018387"/>
            <a:ext cx="116829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1. Voorbereiding: WAT IS VIE?       tijdens bouw van VIE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35A7C89-8E9D-4917-91E7-90E7F96ECC5E}"/>
              </a:ext>
            </a:extLst>
          </p:cNvPr>
          <p:cNvSpPr txBox="1"/>
          <p:nvPr/>
        </p:nvSpPr>
        <p:spPr>
          <a:xfrm>
            <a:off x="301556" y="2786935"/>
            <a:ext cx="116829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2. Kennismaking en bewustwording: POSITIEVE GEZONDHEID: HOE GAAT HET EIGENLIJK MET MIJ?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6CABC8B-F55C-42BE-B60C-544D787846EE}"/>
              </a:ext>
            </a:extLst>
          </p:cNvPr>
          <p:cNvSpPr/>
          <p:nvPr/>
        </p:nvSpPr>
        <p:spPr>
          <a:xfrm>
            <a:off x="6108566" y="3323962"/>
            <a:ext cx="2804533" cy="9995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Lezingen en presentaties in HUB over vitaliteit en rol voor professionals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F9F79DD0-F851-4F24-9254-11CA53ACA9C7}"/>
              </a:ext>
            </a:extLst>
          </p:cNvPr>
          <p:cNvCxnSpPr>
            <a:cxnSpLocks/>
          </p:cNvCxnSpPr>
          <p:nvPr/>
        </p:nvCxnSpPr>
        <p:spPr>
          <a:xfrm flipH="1">
            <a:off x="8212572" y="4090023"/>
            <a:ext cx="137592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4CA9993-6C89-4A33-9930-A8A29BC59CCE}"/>
              </a:ext>
            </a:extLst>
          </p:cNvPr>
          <p:cNvCxnSpPr>
            <a:cxnSpLocks/>
          </p:cNvCxnSpPr>
          <p:nvPr/>
        </p:nvCxnSpPr>
        <p:spPr>
          <a:xfrm flipH="1">
            <a:off x="8165149" y="5931793"/>
            <a:ext cx="137592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FC2E27FE-9C73-4965-97BF-CDEB0F6F14D3}"/>
              </a:ext>
            </a:extLst>
          </p:cNvPr>
          <p:cNvCxnSpPr>
            <a:cxnSpLocks/>
          </p:cNvCxnSpPr>
          <p:nvPr/>
        </p:nvCxnSpPr>
        <p:spPr>
          <a:xfrm>
            <a:off x="2847367" y="4094429"/>
            <a:ext cx="12451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5DC2FCAF-4C3A-454D-A8AC-FEEE5671FD4D}"/>
              </a:ext>
            </a:extLst>
          </p:cNvPr>
          <p:cNvCxnSpPr>
            <a:cxnSpLocks/>
          </p:cNvCxnSpPr>
          <p:nvPr/>
        </p:nvCxnSpPr>
        <p:spPr>
          <a:xfrm>
            <a:off x="2847367" y="5834517"/>
            <a:ext cx="9741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5282E61-37B8-4F58-81CA-998DF3254A08}"/>
              </a:ext>
            </a:extLst>
          </p:cNvPr>
          <p:cNvCxnSpPr>
            <a:cxnSpLocks/>
          </p:cNvCxnSpPr>
          <p:nvPr/>
        </p:nvCxnSpPr>
        <p:spPr>
          <a:xfrm flipV="1">
            <a:off x="2847367" y="2087292"/>
            <a:ext cx="1504123" cy="5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D6AA22B7-A8E4-4C03-9A33-D2D1878B4DC0}"/>
              </a:ext>
            </a:extLst>
          </p:cNvPr>
          <p:cNvSpPr/>
          <p:nvPr/>
        </p:nvSpPr>
        <p:spPr>
          <a:xfrm>
            <a:off x="3060700" y="6192467"/>
            <a:ext cx="6145988" cy="54732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Ondersteuning bibliotheek bij invullen en gesprek over spinnenweb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478C83D-5A37-40FB-A0FD-0468AE48349E}"/>
              </a:ext>
            </a:extLst>
          </p:cNvPr>
          <p:cNvSpPr/>
          <p:nvPr/>
        </p:nvSpPr>
        <p:spPr>
          <a:xfrm>
            <a:off x="9206688" y="170506"/>
            <a:ext cx="2632953" cy="10679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Rol professionals / VIE</a:t>
            </a:r>
          </a:p>
          <a:p>
            <a:pPr algn="ctr"/>
            <a:r>
              <a:rPr lang="nl-NL" dirty="0"/>
              <a:t>(zowel bij </a:t>
            </a:r>
            <a:r>
              <a:rPr lang="nl-NL" i="1" dirty="0"/>
              <a:t>signalering </a:t>
            </a:r>
            <a:r>
              <a:rPr lang="nl-NL" dirty="0"/>
              <a:t>mogelijke vraag als in </a:t>
            </a:r>
            <a:r>
              <a:rPr lang="nl-NL" i="1" dirty="0"/>
              <a:t>aanbod</a:t>
            </a:r>
            <a:r>
              <a:rPr lang="nl-NL" dirty="0"/>
              <a:t>)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058E6B7C-5D14-472C-BC8E-54D711F9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03" y="6071312"/>
            <a:ext cx="1737896" cy="74747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3A1655-E7FE-4651-A03F-40BC833C8524}"/>
              </a:ext>
            </a:extLst>
          </p:cNvPr>
          <p:cNvSpPr txBox="1"/>
          <p:nvPr/>
        </p:nvSpPr>
        <p:spPr>
          <a:xfrm>
            <a:off x="4351490" y="-23897"/>
            <a:ext cx="287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Positieve gezondheid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2702225-F51D-4768-B9B5-CD842B634C48}"/>
              </a:ext>
            </a:extLst>
          </p:cNvPr>
          <p:cNvCxnSpPr>
            <a:cxnSpLocks/>
          </p:cNvCxnSpPr>
          <p:nvPr/>
        </p:nvCxnSpPr>
        <p:spPr>
          <a:xfrm flipH="1">
            <a:off x="5478011" y="4250812"/>
            <a:ext cx="4123049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5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5282E61-37B8-4F58-81CA-998DF3254A08}"/>
              </a:ext>
            </a:extLst>
          </p:cNvPr>
          <p:cNvCxnSpPr>
            <a:cxnSpLocks/>
          </p:cNvCxnSpPr>
          <p:nvPr/>
        </p:nvCxnSpPr>
        <p:spPr>
          <a:xfrm flipV="1">
            <a:off x="2911248" y="2371470"/>
            <a:ext cx="1313234" cy="6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C478C83D-5A37-40FB-A0FD-0468AE48349E}"/>
              </a:ext>
            </a:extLst>
          </p:cNvPr>
          <p:cNvSpPr/>
          <p:nvPr/>
        </p:nvSpPr>
        <p:spPr>
          <a:xfrm>
            <a:off x="8311745" y="130899"/>
            <a:ext cx="2632953" cy="637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Professionals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053165F-35F3-41E5-92CD-92ABBBBDF99A}"/>
              </a:ext>
            </a:extLst>
          </p:cNvPr>
          <p:cNvSpPr/>
          <p:nvPr/>
        </p:nvSpPr>
        <p:spPr>
          <a:xfrm>
            <a:off x="427747" y="130899"/>
            <a:ext cx="2632953" cy="63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Burgers</a:t>
            </a:r>
          </a:p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5D7122-3608-4C60-8F24-04731E72B32E}"/>
              </a:ext>
            </a:extLst>
          </p:cNvPr>
          <p:cNvSpPr/>
          <p:nvPr/>
        </p:nvSpPr>
        <p:spPr>
          <a:xfrm>
            <a:off x="427747" y="1771630"/>
            <a:ext cx="2632953" cy="1166119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i="1" dirty="0"/>
              <a:t>Kennismaken</a:t>
            </a:r>
            <a:r>
              <a:rPr lang="nl-NL" dirty="0"/>
              <a:t> op HUB met diverse mogelijkheden om te werken aan vitaliteit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58EE1AB-5EF4-4120-8078-10B91A413BD7}"/>
              </a:ext>
            </a:extLst>
          </p:cNvPr>
          <p:cNvSpPr/>
          <p:nvPr/>
        </p:nvSpPr>
        <p:spPr>
          <a:xfrm>
            <a:off x="4795736" y="130899"/>
            <a:ext cx="2217907" cy="637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Bibliotheek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68E946C-1F1A-44BC-B574-62345CECE9C6}"/>
              </a:ext>
            </a:extLst>
          </p:cNvPr>
          <p:cNvSpPr/>
          <p:nvPr/>
        </p:nvSpPr>
        <p:spPr>
          <a:xfrm>
            <a:off x="4502422" y="1746223"/>
            <a:ext cx="2983552" cy="126432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Ontwikkelen en organiseren serie van activiteiten </a:t>
            </a:r>
            <a:r>
              <a:rPr lang="nl-NL" dirty="0" err="1"/>
              <a:t>tbv</a:t>
            </a:r>
            <a:r>
              <a:rPr lang="nl-NL" dirty="0"/>
              <a:t> verbetering vitaliteit volgens indeling spinnenweb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09C63A5-1521-4E99-BA3E-CF95A05EDA0C}"/>
              </a:ext>
            </a:extLst>
          </p:cNvPr>
          <p:cNvSpPr/>
          <p:nvPr/>
        </p:nvSpPr>
        <p:spPr>
          <a:xfrm>
            <a:off x="8311745" y="1746222"/>
            <a:ext cx="2632953" cy="1264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Inbreng van kennis, advies en ondersteuning professionals in activiteitenprogramma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1DC3A22-6011-4B11-AA38-320204A104B1}"/>
              </a:ext>
            </a:extLst>
          </p:cNvPr>
          <p:cNvCxnSpPr>
            <a:cxnSpLocks/>
          </p:cNvCxnSpPr>
          <p:nvPr/>
        </p:nvCxnSpPr>
        <p:spPr>
          <a:xfrm flipH="1">
            <a:off x="7597302" y="2371470"/>
            <a:ext cx="6031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35363546-5387-4884-8C7E-30CE44F1CF47}"/>
              </a:ext>
            </a:extLst>
          </p:cNvPr>
          <p:cNvSpPr txBox="1"/>
          <p:nvPr/>
        </p:nvSpPr>
        <p:spPr>
          <a:xfrm>
            <a:off x="311285" y="1237549"/>
            <a:ext cx="109825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3. Oriëntatie: WAT KAN IK ALLEMAAL DOEN OM VITAAL TE BLIJVEN?     kennismaken mogelijkheden </a:t>
            </a:r>
            <a:r>
              <a:rPr lang="nl-NL" dirty="0" err="1"/>
              <a:t>dmv</a:t>
            </a:r>
            <a:r>
              <a:rPr lang="nl-NL" dirty="0"/>
              <a:t>. activiteiten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B4CFA9-14E6-41DE-98D6-2325EDC7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325" y="3102172"/>
            <a:ext cx="7346312" cy="3450758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E69FB7C3-8BB6-4BEF-B19F-C49285C981E3}"/>
              </a:ext>
            </a:extLst>
          </p:cNvPr>
          <p:cNvSpPr/>
          <p:nvPr/>
        </p:nvSpPr>
        <p:spPr>
          <a:xfrm>
            <a:off x="2712533" y="3109085"/>
            <a:ext cx="2804533" cy="359728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Aanbod van kennismakingsactiviteiten in HUB / VIE, verdeeld over 6 programmalijnen:</a:t>
            </a:r>
          </a:p>
          <a:p>
            <a:pPr algn="ctr"/>
            <a:r>
              <a:rPr lang="nl-NL" dirty="0"/>
              <a:t>Lichaamsfuncties</a:t>
            </a:r>
          </a:p>
          <a:p>
            <a:pPr algn="ctr"/>
            <a:r>
              <a:rPr lang="nl-NL" dirty="0"/>
              <a:t>Dagelijks functioneren</a:t>
            </a:r>
          </a:p>
          <a:p>
            <a:pPr algn="ctr"/>
            <a:r>
              <a:rPr lang="nl-NL" dirty="0"/>
              <a:t>Kwaliteit van leven</a:t>
            </a:r>
          </a:p>
          <a:p>
            <a:pPr algn="ctr"/>
            <a:r>
              <a:rPr lang="nl-NL" dirty="0"/>
              <a:t>Meedoen</a:t>
            </a:r>
          </a:p>
          <a:p>
            <a:pPr algn="ctr"/>
            <a:r>
              <a:rPr lang="nl-NL" dirty="0"/>
              <a:t>Mentaal welbevinden</a:t>
            </a:r>
          </a:p>
          <a:p>
            <a:pPr algn="ctr"/>
            <a:r>
              <a:rPr lang="nl-NL" dirty="0"/>
              <a:t>Zingeving</a:t>
            </a:r>
          </a:p>
          <a:p>
            <a:pPr algn="ctr"/>
            <a:r>
              <a:rPr lang="nl-NL" dirty="0"/>
              <a:t>Deels uitgevoerd door professionals als samenwerkingspartner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EBD36CC6-8506-4799-B301-62F63E53D786}"/>
              </a:ext>
            </a:extLst>
          </p:cNvPr>
          <p:cNvCxnSpPr>
            <a:cxnSpLocks/>
          </p:cNvCxnSpPr>
          <p:nvPr/>
        </p:nvCxnSpPr>
        <p:spPr>
          <a:xfrm>
            <a:off x="4585107" y="2655532"/>
            <a:ext cx="0" cy="695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84EEBE8-31E6-4FDF-8236-8CF946A9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" y="5893759"/>
            <a:ext cx="1737896" cy="7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C478C83D-5A37-40FB-A0FD-0468AE48349E}"/>
              </a:ext>
            </a:extLst>
          </p:cNvPr>
          <p:cNvSpPr/>
          <p:nvPr/>
        </p:nvSpPr>
        <p:spPr>
          <a:xfrm>
            <a:off x="8311745" y="130899"/>
            <a:ext cx="2632953" cy="637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Professionals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053165F-35F3-41E5-92CD-92ABBBBDF99A}"/>
              </a:ext>
            </a:extLst>
          </p:cNvPr>
          <p:cNvSpPr/>
          <p:nvPr/>
        </p:nvSpPr>
        <p:spPr>
          <a:xfrm>
            <a:off x="427747" y="130899"/>
            <a:ext cx="2632953" cy="63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Burgers</a:t>
            </a:r>
          </a:p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5D7122-3608-4C60-8F24-04731E72B32E}"/>
              </a:ext>
            </a:extLst>
          </p:cNvPr>
          <p:cNvSpPr/>
          <p:nvPr/>
        </p:nvSpPr>
        <p:spPr>
          <a:xfrm>
            <a:off x="427747" y="1771630"/>
            <a:ext cx="2632953" cy="1747855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i="1" dirty="0"/>
              <a:t>Kennismaken</a:t>
            </a:r>
            <a:r>
              <a:rPr lang="nl-NL" dirty="0"/>
              <a:t> op HUB met diverse digitale mogelijkheden om zelfstandig te werken aan vitaliteit / gebruik </a:t>
            </a:r>
            <a:r>
              <a:rPr lang="nl-NL" dirty="0" err="1"/>
              <a:t>Digivitaler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58EE1AB-5EF4-4120-8078-10B91A413BD7}"/>
              </a:ext>
            </a:extLst>
          </p:cNvPr>
          <p:cNvSpPr/>
          <p:nvPr/>
        </p:nvSpPr>
        <p:spPr>
          <a:xfrm>
            <a:off x="4342593" y="90562"/>
            <a:ext cx="2217907" cy="637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Bibliotheek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68E946C-1F1A-44BC-B574-62345CECE9C6}"/>
              </a:ext>
            </a:extLst>
          </p:cNvPr>
          <p:cNvSpPr/>
          <p:nvPr/>
        </p:nvSpPr>
        <p:spPr>
          <a:xfrm>
            <a:off x="4049282" y="2150836"/>
            <a:ext cx="2804533" cy="89379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Zelfstandig leren werken met </a:t>
            </a:r>
            <a:r>
              <a:rPr lang="nl-NL" b="1" dirty="0"/>
              <a:t>apps</a:t>
            </a:r>
            <a:r>
              <a:rPr lang="nl-NL" dirty="0"/>
              <a:t> </a:t>
            </a:r>
            <a:r>
              <a:rPr lang="nl-NL" dirty="0" err="1"/>
              <a:t>tbv</a:t>
            </a:r>
            <a:r>
              <a:rPr lang="nl-NL" dirty="0"/>
              <a:t> verbetering vitaliteit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09C63A5-1521-4E99-BA3E-CF95A05EDA0C}"/>
              </a:ext>
            </a:extLst>
          </p:cNvPr>
          <p:cNvSpPr/>
          <p:nvPr/>
        </p:nvSpPr>
        <p:spPr>
          <a:xfrm>
            <a:off x="8311745" y="1746222"/>
            <a:ext cx="2632953" cy="1264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Advies van professionals bij gebruik van specifieke gezondheidsapps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1DC3A22-6011-4B11-AA38-320204A104B1}"/>
              </a:ext>
            </a:extLst>
          </p:cNvPr>
          <p:cNvCxnSpPr>
            <a:cxnSpLocks/>
          </p:cNvCxnSpPr>
          <p:nvPr/>
        </p:nvCxnSpPr>
        <p:spPr>
          <a:xfrm flipH="1">
            <a:off x="7597302" y="2371470"/>
            <a:ext cx="6031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35363546-5387-4884-8C7E-30CE44F1CF47}"/>
              </a:ext>
            </a:extLst>
          </p:cNvPr>
          <p:cNvSpPr txBox="1"/>
          <p:nvPr/>
        </p:nvSpPr>
        <p:spPr>
          <a:xfrm>
            <a:off x="253644" y="1196206"/>
            <a:ext cx="117672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3. Oriëntatie op positieve </a:t>
            </a:r>
            <a:r>
              <a:rPr lang="nl-NL" dirty="0" err="1"/>
              <a:t>gezondheid:HOE</a:t>
            </a:r>
            <a:r>
              <a:rPr lang="nl-NL" dirty="0"/>
              <a:t> KUNNEN APPS HELPEN OM VITAAL TE BLIJVEN: oriëntatie op digitale apps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B4CFA9-14E6-41DE-98D6-2325EDC7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37" y="3102172"/>
            <a:ext cx="6853875" cy="3219447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2C034605-5B9B-43E8-95DE-55A3EE14B69E}"/>
              </a:ext>
            </a:extLst>
          </p:cNvPr>
          <p:cNvSpPr/>
          <p:nvPr/>
        </p:nvSpPr>
        <p:spPr>
          <a:xfrm>
            <a:off x="311286" y="4119446"/>
            <a:ext cx="5631908" cy="244475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Ondersteuning van bibliotheek bij thuis zelfstandig gebruiken van / leren werken met digitale gezondheidsapps, verdeeld over de 6 programmalijnen:</a:t>
            </a:r>
          </a:p>
          <a:p>
            <a:pPr algn="ctr"/>
            <a:r>
              <a:rPr lang="nl-NL" dirty="0"/>
              <a:t>Lichaamsfuncties</a:t>
            </a:r>
          </a:p>
          <a:p>
            <a:pPr algn="ctr"/>
            <a:r>
              <a:rPr lang="nl-NL" dirty="0"/>
              <a:t>Dagelijks functioneren</a:t>
            </a:r>
          </a:p>
          <a:p>
            <a:pPr algn="ctr"/>
            <a:r>
              <a:rPr lang="nl-NL" dirty="0"/>
              <a:t>Kwaliteit van leven</a:t>
            </a:r>
          </a:p>
          <a:p>
            <a:pPr algn="ctr"/>
            <a:r>
              <a:rPr lang="nl-NL" dirty="0"/>
              <a:t>Meedoen</a:t>
            </a:r>
          </a:p>
          <a:p>
            <a:pPr algn="ctr"/>
            <a:r>
              <a:rPr lang="nl-NL" dirty="0"/>
              <a:t>Mentaal welbevinden</a:t>
            </a:r>
          </a:p>
          <a:p>
            <a:pPr algn="ctr"/>
            <a:r>
              <a:rPr lang="nl-NL" dirty="0"/>
              <a:t>Zingeving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EBD36CC6-8506-4799-B301-62F63E53D786}"/>
              </a:ext>
            </a:extLst>
          </p:cNvPr>
          <p:cNvCxnSpPr>
            <a:cxnSpLocks/>
          </p:cNvCxnSpPr>
          <p:nvPr/>
        </p:nvCxnSpPr>
        <p:spPr>
          <a:xfrm flipH="1">
            <a:off x="4795736" y="3102172"/>
            <a:ext cx="13107" cy="1017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5282E61-37B8-4F58-81CA-998DF3254A08}"/>
              </a:ext>
            </a:extLst>
          </p:cNvPr>
          <p:cNvCxnSpPr>
            <a:cxnSpLocks/>
          </p:cNvCxnSpPr>
          <p:nvPr/>
        </p:nvCxnSpPr>
        <p:spPr>
          <a:xfrm flipV="1">
            <a:off x="2906478" y="2421976"/>
            <a:ext cx="1313234" cy="6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3992235-DD47-4B5F-A596-26B227C4F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" y="5979628"/>
            <a:ext cx="1737896" cy="747473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8FFA7F0F-5F8F-415A-8809-7A304E0DA13F}"/>
              </a:ext>
            </a:extLst>
          </p:cNvPr>
          <p:cNvSpPr/>
          <p:nvPr/>
        </p:nvSpPr>
        <p:spPr>
          <a:xfrm>
            <a:off x="4049281" y="1621602"/>
            <a:ext cx="2804533" cy="56596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Training </a:t>
            </a:r>
            <a:r>
              <a:rPr lang="nl-NL" dirty="0" err="1"/>
              <a:t>Digivitaler</a:t>
            </a:r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EEB2B32-A314-4563-989A-43ED6978D90E}"/>
              </a:ext>
            </a:extLst>
          </p:cNvPr>
          <p:cNvSpPr txBox="1"/>
          <p:nvPr/>
        </p:nvSpPr>
        <p:spPr>
          <a:xfrm>
            <a:off x="253644" y="826874"/>
            <a:ext cx="117672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3. Oriëntatie op positieve </a:t>
            </a:r>
            <a:r>
              <a:rPr lang="nl-NL" dirty="0" err="1"/>
              <a:t>gezondheid:HOE</a:t>
            </a:r>
            <a:r>
              <a:rPr lang="nl-NL" dirty="0"/>
              <a:t> LEER IK WERKEN MET DIGITALE ZORG?</a:t>
            </a:r>
          </a:p>
        </p:txBody>
      </p:sp>
    </p:spTree>
    <p:extLst>
      <p:ext uri="{BB962C8B-B14F-4D97-AF65-F5344CB8AC3E}">
        <p14:creationId xmlns:p14="http://schemas.microsoft.com/office/powerpoint/2010/main" val="25917591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19106</TotalTime>
  <Words>678</Words>
  <Application>Microsoft Office PowerPoint</Application>
  <PresentationFormat>Breedbeeld</PresentationFormat>
  <Paragraphs>207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Miniconferentie Positieve gezondheid</vt:lpstr>
      <vt:lpstr>Presentatie</vt:lpstr>
      <vt:lpstr>PowerPoint-presentatie</vt:lpstr>
      <vt:lpstr>Opdracht gemeente / Aanleiding positieve gezondheid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Verburgh</dc:creator>
  <cp:lastModifiedBy>Hillechien Boel</cp:lastModifiedBy>
  <cp:revision>43</cp:revision>
  <cp:lastPrinted>2020-03-06T09:56:15Z</cp:lastPrinted>
  <dcterms:created xsi:type="dcterms:W3CDTF">2020-03-06T08:22:49Z</dcterms:created>
  <dcterms:modified xsi:type="dcterms:W3CDTF">2022-09-22T16:54:52Z</dcterms:modified>
</cp:coreProperties>
</file>